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4bcf33e8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4bcf33e8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….we learned, ….. Would possibly vary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4bcf33e8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4bcf33e8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factors that we observed were the impact of turbidity and tds on survival rates, </a:t>
            </a:r>
            <a:r>
              <a:rPr lang="en"/>
              <a:t>which is the percentage of measured oysters still alive during the time of measurement.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bcf33e8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4bcf33e8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do this, first we had to collect the </a:t>
            </a:r>
            <a:r>
              <a:rPr lang="en"/>
              <a:t>necessary</a:t>
            </a:r>
            <a:r>
              <a:rPr lang="en"/>
              <a:t> data. The first data that we collected was the </a:t>
            </a:r>
            <a:r>
              <a:rPr lang="en"/>
              <a:t>number</a:t>
            </a:r>
            <a:r>
              <a:rPr lang="en"/>
              <a:t> of oysters observed at their respective site, date and sample. Then we collected the number of oysters that were alive at the time of measurement. Next we calculated the the percentage of oysters alive by dividing the number observed oysters by the number of oysters alive. This gave us three dataframes, which we then merged it into the original dataframe with the information on turbidity and tds for visualization.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4bcf33e85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4bcf33e85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results. On the left, you can see the final dataframe. Only index 14 - 25 of the dataframe are shown, because we don’t have data on number of alive or dead oysters for the other sites and samples. Since the number of oysters alive are the same throughout the day, we decided to take the mean of </a:t>
            </a:r>
            <a:r>
              <a:rPr lang="en"/>
              <a:t>turbidity</a:t>
            </a:r>
            <a:r>
              <a:rPr lang="en"/>
              <a:t> and tds. </a:t>
            </a:r>
            <a:r>
              <a:rPr lang="en">
                <a:solidFill>
                  <a:schemeClr val="dk1"/>
                </a:solidFill>
              </a:rPr>
              <a:t>On the right, you can see the two plots. </a:t>
            </a:r>
            <a:r>
              <a:rPr lang="en"/>
              <a:t>The mean of the two factors are the x-values as these are the independent variables and the percentage of oysters alive are plotted on the y-axis as this the dependent variable. What we can conclude from the visualization is that as turbidity increases the percentage of oysters alive increases quadratically and as tds increases percentage of oysters alive decreases quadratically.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4bcf33e8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4bcf33e8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Confusing -difficult - interesting (.python to navigate.)-  experimentation (trial and error)....Thank you… Cognitive Pythons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4bcf33e85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4bcf33e85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4bcf33e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4bcf33e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2e6b8451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2e6b8451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2e6b8451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2e6b8451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4bcf33e85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4bcf33e85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4bcf33e8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4bcf33e8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python code, number 1, below displays how we were able to get our data organized by having python read the csv document and tell it to group by site, </a:t>
            </a:r>
            <a:r>
              <a:rPr lang="en"/>
              <a:t>date</a:t>
            </a:r>
            <a:r>
              <a:rPr lang="en"/>
              <a:t>, sample, and then by turbidity and tds. Above number two displays how we graph that data. By setting an array with the values, time being x and turbidity and tds being y, we can create a plot or line chart. We can then copy and paste this code while </a:t>
            </a:r>
            <a:r>
              <a:rPr lang="en"/>
              <a:t>inputting</a:t>
            </a:r>
            <a:r>
              <a:rPr lang="en"/>
              <a:t> different values to get different graphs. Number 3 below displays another code </a:t>
            </a:r>
            <a:r>
              <a:rPr lang="en"/>
              <a:t>creating</a:t>
            </a:r>
            <a:r>
              <a:rPr lang="en"/>
              <a:t> graph, this time </a:t>
            </a:r>
            <a:r>
              <a:rPr lang="en"/>
              <a:t>dividing</a:t>
            </a:r>
            <a:r>
              <a:rPr lang="en"/>
              <a:t> the data in to </a:t>
            </a:r>
            <a:r>
              <a:rPr lang="en"/>
              <a:t>seasons</a:t>
            </a:r>
            <a:r>
              <a:rPr lang="en"/>
              <a:t> and location, giving a bar and scatter plot </a:t>
            </a:r>
            <a:r>
              <a:rPr lang="en"/>
              <a:t>visualization</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4bcf33e85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4bcf33e85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notebooks, our code displayed here 18 different graphs for each factor, each of the three samples, and each location. We couldn’t fit all of them here though. But it you take a look and compare all of them, you can see a connection between turbidity and TDS; whenever turbidity increases, TDS will decrease, with the exception to Great Kills Harbor sample 1. You can also take a note that these trends occur during the transition from summer to fall.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4bcf33e8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4bcf33e8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than just comparing the turbidity and total dissolved solids, these graphs also incorporate the seasons more distinctly.</a:t>
            </a:r>
            <a:r>
              <a:rPr lang="en">
                <a:solidFill>
                  <a:schemeClr val="dk1"/>
                </a:solidFill>
              </a:rPr>
              <a:t> The different columns are bar and scatter graphs from the 3 different locations we chose to look at.</a:t>
            </a:r>
            <a:r>
              <a:rPr lang="en"/>
              <a:t> It is important to note that the data that these graphs are using is not the same as from the other graphs, it’s a more complete representation of the data we were given. That said, due to the way the data was collected - mostly during the spring and summer - the amount of data from each season will vary </a:t>
            </a:r>
            <a:r>
              <a:rPr lang="en"/>
              <a:t>wildly</a:t>
            </a:r>
            <a:r>
              <a:rPr lang="en"/>
              <a:t>, so it is not a complete and fair representation.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31.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77025" y="1451338"/>
            <a:ext cx="4255500" cy="1872900"/>
          </a:xfrm>
          <a:prstGeom prst="rect">
            <a:avLst/>
          </a:prstGeom>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990"/>
              <a:buFont typeface="Arial"/>
              <a:buNone/>
            </a:pPr>
            <a:r>
              <a:rPr b="1" lang="en" sz="2680">
                <a:latin typeface="Times New Roman"/>
                <a:ea typeface="Times New Roman"/>
                <a:cs typeface="Times New Roman"/>
                <a:sym typeface="Times New Roman"/>
              </a:rPr>
              <a:t>What seasonal trends can be seen between turbidity</a:t>
            </a:r>
            <a:endParaRPr b="1" sz="268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990"/>
              <a:buFont typeface="Arial"/>
              <a:buNone/>
            </a:pPr>
            <a:r>
              <a:rPr b="1" lang="en" sz="2680">
                <a:latin typeface="Times New Roman"/>
                <a:ea typeface="Times New Roman"/>
                <a:cs typeface="Times New Roman"/>
                <a:sym typeface="Times New Roman"/>
              </a:rPr>
              <a:t>and TDS_gL (total dissolved solids) and how does it affect the oysters' population?</a:t>
            </a:r>
            <a:endParaRPr b="1" sz="2680">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b="1" sz="2680">
              <a:latin typeface="Times New Roman"/>
              <a:ea typeface="Times New Roman"/>
              <a:cs typeface="Times New Roman"/>
              <a:sym typeface="Times New Roman"/>
            </a:endParaRPr>
          </a:p>
        </p:txBody>
      </p:sp>
      <p:sp>
        <p:nvSpPr>
          <p:cNvPr id="278" name="Google Shape;278;p13"/>
          <p:cNvSpPr txBox="1"/>
          <p:nvPr>
            <p:ph idx="1" type="subTitle"/>
          </p:nvPr>
        </p:nvSpPr>
        <p:spPr>
          <a:xfrm>
            <a:off x="4888500" y="693975"/>
            <a:ext cx="4255500" cy="1263300"/>
          </a:xfrm>
          <a:prstGeom prst="rect">
            <a:avLst/>
          </a:prstGeom>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100" u="sng">
                <a:solidFill>
                  <a:srgbClr val="00FF00"/>
                </a:solidFill>
                <a:latin typeface="Times New Roman"/>
                <a:ea typeface="Times New Roman"/>
                <a:cs typeface="Times New Roman"/>
                <a:sym typeface="Times New Roman"/>
              </a:rPr>
              <a:t>Team 4: Cognitive Pythons</a:t>
            </a:r>
            <a:endParaRPr b="1" sz="2100" u="sng">
              <a:solidFill>
                <a:srgbClr val="00FF00"/>
              </a:solidFill>
              <a:latin typeface="Times New Roman"/>
              <a:ea typeface="Times New Roman"/>
              <a:cs typeface="Times New Roman"/>
              <a:sym typeface="Times New Roman"/>
            </a:endParaRPr>
          </a:p>
          <a:p>
            <a:pPr indent="-304800" lvl="0" marL="457200" rtl="0" algn="l">
              <a:lnSpc>
                <a:spcPct val="90000"/>
              </a:lnSpc>
              <a:spcBef>
                <a:spcPts val="0"/>
              </a:spcBef>
              <a:spcAft>
                <a:spcPts val="0"/>
              </a:spcAft>
              <a:buClr>
                <a:srgbClr val="00FF00"/>
              </a:buClr>
              <a:buSzPts val="1200"/>
              <a:buFont typeface="Times New Roman"/>
              <a:buChar char="●"/>
            </a:pPr>
            <a:r>
              <a:rPr lang="en" sz="1200">
                <a:solidFill>
                  <a:srgbClr val="00FF00"/>
                </a:solidFill>
                <a:latin typeface="Times New Roman"/>
                <a:ea typeface="Times New Roman"/>
                <a:cs typeface="Times New Roman"/>
                <a:sym typeface="Times New Roman"/>
              </a:rPr>
              <a:t>Ashley</a:t>
            </a:r>
            <a:endParaRPr sz="1200">
              <a:solidFill>
                <a:srgbClr val="00FF00"/>
              </a:solidFill>
              <a:latin typeface="Times New Roman"/>
              <a:ea typeface="Times New Roman"/>
              <a:cs typeface="Times New Roman"/>
              <a:sym typeface="Times New Roman"/>
            </a:endParaRPr>
          </a:p>
          <a:p>
            <a:pPr indent="-304800" lvl="0" marL="457200" rtl="0" algn="l">
              <a:lnSpc>
                <a:spcPct val="90000"/>
              </a:lnSpc>
              <a:spcBef>
                <a:spcPts val="0"/>
              </a:spcBef>
              <a:spcAft>
                <a:spcPts val="0"/>
              </a:spcAft>
              <a:buClr>
                <a:srgbClr val="00FF00"/>
              </a:buClr>
              <a:buSzPts val="1200"/>
              <a:buFont typeface="Times New Roman"/>
              <a:buChar char="●"/>
            </a:pPr>
            <a:r>
              <a:rPr lang="en" sz="1200">
                <a:solidFill>
                  <a:srgbClr val="00FF00"/>
                </a:solidFill>
                <a:latin typeface="Times New Roman"/>
                <a:ea typeface="Times New Roman"/>
                <a:cs typeface="Times New Roman"/>
                <a:sym typeface="Times New Roman"/>
              </a:rPr>
              <a:t>Brandon</a:t>
            </a:r>
            <a:endParaRPr sz="1200">
              <a:solidFill>
                <a:srgbClr val="00FF00"/>
              </a:solidFill>
              <a:latin typeface="Times New Roman"/>
              <a:ea typeface="Times New Roman"/>
              <a:cs typeface="Times New Roman"/>
              <a:sym typeface="Times New Roman"/>
            </a:endParaRPr>
          </a:p>
          <a:p>
            <a:pPr indent="-304800" lvl="0" marL="457200" rtl="0" algn="l">
              <a:lnSpc>
                <a:spcPct val="90000"/>
              </a:lnSpc>
              <a:spcBef>
                <a:spcPts val="0"/>
              </a:spcBef>
              <a:spcAft>
                <a:spcPts val="0"/>
              </a:spcAft>
              <a:buClr>
                <a:srgbClr val="00FF00"/>
              </a:buClr>
              <a:buSzPts val="1200"/>
              <a:buFont typeface="Times New Roman"/>
              <a:buChar char="●"/>
            </a:pPr>
            <a:r>
              <a:rPr lang="en" sz="1200">
                <a:solidFill>
                  <a:srgbClr val="00FF00"/>
                </a:solidFill>
                <a:latin typeface="Times New Roman"/>
                <a:ea typeface="Times New Roman"/>
                <a:cs typeface="Times New Roman"/>
                <a:sym typeface="Times New Roman"/>
              </a:rPr>
              <a:t>Kevin</a:t>
            </a:r>
            <a:endParaRPr sz="1200">
              <a:solidFill>
                <a:srgbClr val="00FF00"/>
              </a:solidFill>
              <a:latin typeface="Times New Roman"/>
              <a:ea typeface="Times New Roman"/>
              <a:cs typeface="Times New Roman"/>
              <a:sym typeface="Times New Roman"/>
            </a:endParaRPr>
          </a:p>
          <a:p>
            <a:pPr indent="-304800" lvl="0" marL="457200" rtl="0" algn="l">
              <a:lnSpc>
                <a:spcPct val="90000"/>
              </a:lnSpc>
              <a:spcBef>
                <a:spcPts val="0"/>
              </a:spcBef>
              <a:spcAft>
                <a:spcPts val="0"/>
              </a:spcAft>
              <a:buClr>
                <a:srgbClr val="00FF00"/>
              </a:buClr>
              <a:buSzPts val="1200"/>
              <a:buFont typeface="Times New Roman"/>
              <a:buChar char="●"/>
            </a:pPr>
            <a:r>
              <a:rPr lang="en" sz="1200">
                <a:solidFill>
                  <a:srgbClr val="00FF00"/>
                </a:solidFill>
                <a:latin typeface="Times New Roman"/>
                <a:ea typeface="Times New Roman"/>
                <a:cs typeface="Times New Roman"/>
                <a:sym typeface="Times New Roman"/>
              </a:rPr>
              <a:t>Melissa</a:t>
            </a:r>
            <a:endParaRPr sz="1200">
              <a:solidFill>
                <a:srgbClr val="00FF00"/>
              </a:solidFill>
              <a:latin typeface="Times New Roman"/>
              <a:ea typeface="Times New Roman"/>
              <a:cs typeface="Times New Roman"/>
              <a:sym typeface="Times New Roman"/>
            </a:endParaRPr>
          </a:p>
          <a:p>
            <a:pPr indent="-304800" lvl="0" marL="457200" rtl="0" algn="l">
              <a:lnSpc>
                <a:spcPct val="90000"/>
              </a:lnSpc>
              <a:spcBef>
                <a:spcPts val="0"/>
              </a:spcBef>
              <a:spcAft>
                <a:spcPts val="0"/>
              </a:spcAft>
              <a:buClr>
                <a:srgbClr val="00FF00"/>
              </a:buClr>
              <a:buSzPts val="1200"/>
              <a:buFont typeface="Times New Roman"/>
              <a:buChar char="●"/>
            </a:pPr>
            <a:r>
              <a:rPr lang="en" sz="1200">
                <a:solidFill>
                  <a:srgbClr val="00FF00"/>
                </a:solidFill>
                <a:latin typeface="Times New Roman"/>
                <a:ea typeface="Times New Roman"/>
                <a:cs typeface="Times New Roman"/>
                <a:sym typeface="Times New Roman"/>
              </a:rPr>
              <a:t>Aya</a:t>
            </a:r>
            <a:endParaRPr sz="1200">
              <a:solidFill>
                <a:srgbClr val="00FF00"/>
              </a:solidFill>
              <a:latin typeface="Times New Roman"/>
              <a:ea typeface="Times New Roman"/>
              <a:cs typeface="Times New Roman"/>
              <a:sym typeface="Times New Roman"/>
            </a:endParaRPr>
          </a:p>
        </p:txBody>
      </p:sp>
      <p:pic>
        <p:nvPicPr>
          <p:cNvPr id="279" name="Google Shape;279;p13"/>
          <p:cNvPicPr preferRelativeResize="0"/>
          <p:nvPr/>
        </p:nvPicPr>
        <p:blipFill>
          <a:blip r:embed="rId3">
            <a:alphaModFix/>
          </a:blip>
          <a:stretch>
            <a:fillRect/>
          </a:stretch>
        </p:blipFill>
        <p:spPr>
          <a:xfrm rot="1">
            <a:off x="2690034" y="3125247"/>
            <a:ext cx="3763930" cy="2018258"/>
          </a:xfrm>
          <a:prstGeom prst="rect">
            <a:avLst/>
          </a:prstGeom>
          <a:noFill/>
          <a:ln>
            <a:noFill/>
          </a:ln>
          <a:effectLst>
            <a:outerShdw blurRad="57150" rotWithShape="0" algn="bl" dir="5400000" dist="19050">
              <a:srgbClr val="000000">
                <a:alpha val="50000"/>
              </a:srgbClr>
            </a:outerShdw>
            <a:reflection blurRad="0" dir="5400000" dist="114300" endA="0" endPos="14000" fadeDir="5400012" kx="0" rotWithShape="0" algn="bl" stPos="0" sy="-100000" ky="0"/>
          </a:effectLst>
        </p:spPr>
      </p:pic>
      <p:sp>
        <p:nvSpPr>
          <p:cNvPr id="280" name="Google Shape;280;p13"/>
          <p:cNvSpPr txBox="1"/>
          <p:nvPr/>
        </p:nvSpPr>
        <p:spPr>
          <a:xfrm>
            <a:off x="0"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melissa</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1" name="Shape 361"/>
        <p:cNvGrpSpPr/>
        <p:nvPr/>
      </p:nvGrpSpPr>
      <p:grpSpPr>
        <a:xfrm>
          <a:off x="0" y="0"/>
          <a:ext cx="0" cy="0"/>
          <a:chOff x="0" y="0"/>
          <a:chExt cx="0" cy="0"/>
        </a:xfrm>
      </p:grpSpPr>
      <p:sp>
        <p:nvSpPr>
          <p:cNvPr id="362" name="Google Shape;362;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100">
                <a:solidFill>
                  <a:srgbClr val="F3F3F3"/>
                </a:solidFill>
                <a:latin typeface="Times New Roman"/>
                <a:ea typeface="Times New Roman"/>
                <a:cs typeface="Times New Roman"/>
                <a:sym typeface="Times New Roman"/>
              </a:rPr>
              <a:t>Results </a:t>
            </a:r>
            <a:endParaRPr b="1" sz="3100">
              <a:solidFill>
                <a:srgbClr val="F3F3F3"/>
              </a:solidFill>
              <a:latin typeface="Times New Roman"/>
              <a:ea typeface="Times New Roman"/>
              <a:cs typeface="Times New Roman"/>
              <a:sym typeface="Times New Roman"/>
            </a:endParaRPr>
          </a:p>
        </p:txBody>
      </p:sp>
      <p:sp>
        <p:nvSpPr>
          <p:cNvPr id="363" name="Google Shape;363;p22"/>
          <p:cNvSpPr txBox="1"/>
          <p:nvPr>
            <p:ph idx="1" type="body"/>
          </p:nvPr>
        </p:nvSpPr>
        <p:spPr>
          <a:xfrm>
            <a:off x="708575" y="1234550"/>
            <a:ext cx="7625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We concluded from the given data that: </a:t>
            </a:r>
            <a:endParaRPr sz="2100"/>
          </a:p>
          <a:p>
            <a:pPr indent="-361950" lvl="0" marL="457200" rtl="0" algn="l">
              <a:spcBef>
                <a:spcPts val="1200"/>
              </a:spcBef>
              <a:spcAft>
                <a:spcPts val="0"/>
              </a:spcAft>
              <a:buSzPts val="2100"/>
              <a:buChar char="●"/>
            </a:pPr>
            <a:r>
              <a:rPr lang="en" sz="2100"/>
              <a:t>Turbidity varies inversely with Total Dissolved Solids (TDS).</a:t>
            </a:r>
            <a:endParaRPr sz="2100"/>
          </a:p>
          <a:p>
            <a:pPr indent="-349250" lvl="1" marL="914400" rtl="0" algn="l">
              <a:spcBef>
                <a:spcPts val="0"/>
              </a:spcBef>
              <a:spcAft>
                <a:spcPts val="0"/>
              </a:spcAft>
              <a:buSzPts val="1900"/>
              <a:buChar char="○"/>
            </a:pPr>
            <a:r>
              <a:rPr lang="en" sz="1900"/>
              <a:t> As Turbidity decreases, TDS increases.</a:t>
            </a:r>
            <a:endParaRPr sz="1900"/>
          </a:p>
          <a:p>
            <a:pPr indent="-361950" lvl="0" marL="457200" rtl="0" algn="l">
              <a:spcBef>
                <a:spcPts val="0"/>
              </a:spcBef>
              <a:spcAft>
                <a:spcPts val="0"/>
              </a:spcAft>
              <a:buSzPts val="2100"/>
              <a:buChar char="●"/>
            </a:pPr>
            <a:r>
              <a:rPr lang="en" sz="2100"/>
              <a:t>In specific a time, turbidity decreases when it reaches around fall</a:t>
            </a:r>
            <a:endParaRPr sz="2100"/>
          </a:p>
          <a:p>
            <a:pPr indent="-349250" lvl="1" marL="914400" rtl="0" algn="l">
              <a:spcBef>
                <a:spcPts val="0"/>
              </a:spcBef>
              <a:spcAft>
                <a:spcPts val="0"/>
              </a:spcAft>
              <a:buSzPts val="1900"/>
              <a:buChar char="○"/>
            </a:pPr>
            <a:r>
              <a:rPr lang="en" sz="1900"/>
              <a:t>Turbidity levels are high during summer</a:t>
            </a:r>
            <a:endParaRPr sz="1900"/>
          </a:p>
          <a:p>
            <a:pPr indent="0" lvl="0" marL="914400" rtl="0" algn="l">
              <a:spcBef>
                <a:spcPts val="1200"/>
              </a:spcBef>
              <a:spcAft>
                <a:spcPts val="1200"/>
              </a:spcAft>
              <a:buNone/>
            </a:pPr>
            <a:r>
              <a:rPr lang="en" sz="1100"/>
              <a:t>**note: due to the way the data was collected there is no information for one or more seasons for each location and the quantity of data for each season is highly variable</a:t>
            </a:r>
            <a:endParaRPr sz="1100"/>
          </a:p>
        </p:txBody>
      </p:sp>
      <p:sp>
        <p:nvSpPr>
          <p:cNvPr id="364" name="Google Shape;364;p22"/>
          <p:cNvSpPr txBox="1"/>
          <p:nvPr/>
        </p:nvSpPr>
        <p:spPr>
          <a:xfrm>
            <a:off x="7901075" y="4699900"/>
            <a:ext cx="731400" cy="19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65" name="Google Shape;365;p22"/>
          <p:cNvSpPr txBox="1"/>
          <p:nvPr/>
        </p:nvSpPr>
        <p:spPr>
          <a:xfrm>
            <a:off x="0" y="4774200"/>
            <a:ext cx="249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Ashley</a:t>
            </a:r>
            <a:endParaRPr sz="900">
              <a:latin typeface="Nunito"/>
              <a:ea typeface="Nunito"/>
              <a:cs typeface="Nunito"/>
              <a:sym typeface="Nunito"/>
            </a:endParaRPr>
          </a:p>
        </p:txBody>
      </p:sp>
      <p:sp>
        <p:nvSpPr>
          <p:cNvPr id="366" name="Google Shape;366;p22"/>
          <p:cNvSpPr txBox="1"/>
          <p:nvPr>
            <p:ph type="title"/>
          </p:nvPr>
        </p:nvSpPr>
        <p:spPr>
          <a:xfrm>
            <a:off x="13757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900">
                <a:latin typeface="Times New Roman"/>
                <a:ea typeface="Times New Roman"/>
                <a:cs typeface="Times New Roman"/>
                <a:sym typeface="Times New Roman"/>
              </a:rPr>
              <a:t>Results </a:t>
            </a:r>
            <a:endParaRPr b="1" sz="2900">
              <a:latin typeface="Times New Roman"/>
              <a:ea typeface="Times New Roman"/>
              <a:cs typeface="Times New Roman"/>
              <a:sym typeface="Times New Roman"/>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3"/>
          <p:cNvSpPr txBox="1"/>
          <p:nvPr>
            <p:ph type="title"/>
          </p:nvPr>
        </p:nvSpPr>
        <p:spPr>
          <a:xfrm>
            <a:off x="824000" y="1613825"/>
            <a:ext cx="6354600" cy="22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Turbidity and TDS Impact on Survival</a:t>
            </a:r>
            <a:endParaRPr sz="72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type="title"/>
          </p:nvPr>
        </p:nvSpPr>
        <p:spPr>
          <a:xfrm>
            <a:off x="1293750" y="136300"/>
            <a:ext cx="6556500" cy="6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Python Code</a:t>
            </a:r>
            <a:endParaRPr sz="3600"/>
          </a:p>
        </p:txBody>
      </p:sp>
      <p:sp>
        <p:nvSpPr>
          <p:cNvPr id="377" name="Google Shape;377;p24"/>
          <p:cNvSpPr txBox="1"/>
          <p:nvPr>
            <p:ph idx="1" type="body"/>
          </p:nvPr>
        </p:nvSpPr>
        <p:spPr>
          <a:xfrm>
            <a:off x="433025" y="695700"/>
            <a:ext cx="8063100" cy="410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AutoNum type="arabicPeriod"/>
            </a:pPr>
            <a:r>
              <a:rPr lang="en" sz="1800"/>
              <a:t>Get number of oysters observed at the respective site, date and sample</a:t>
            </a:r>
            <a:endParaRPr sz="1800">
              <a:solidFill>
                <a:schemeClr val="lt1"/>
              </a:solidFill>
            </a:endParaRPr>
          </a:p>
        </p:txBody>
      </p:sp>
      <p:pic>
        <p:nvPicPr>
          <p:cNvPr id="378" name="Google Shape;378;p24"/>
          <p:cNvPicPr preferRelativeResize="0"/>
          <p:nvPr/>
        </p:nvPicPr>
        <p:blipFill>
          <a:blip r:embed="rId3">
            <a:alphaModFix/>
          </a:blip>
          <a:stretch>
            <a:fillRect/>
          </a:stretch>
        </p:blipFill>
        <p:spPr>
          <a:xfrm>
            <a:off x="529850" y="1985963"/>
            <a:ext cx="8239125" cy="1171575"/>
          </a:xfrm>
          <a:prstGeom prst="rect">
            <a:avLst/>
          </a:prstGeom>
          <a:noFill/>
          <a:ln>
            <a:noFill/>
          </a:ln>
        </p:spPr>
      </p:pic>
      <p:pic>
        <p:nvPicPr>
          <p:cNvPr id="379" name="Google Shape;379;p24"/>
          <p:cNvPicPr preferRelativeResize="0"/>
          <p:nvPr/>
        </p:nvPicPr>
        <p:blipFill>
          <a:blip r:embed="rId4">
            <a:alphaModFix/>
          </a:blip>
          <a:stretch>
            <a:fillRect/>
          </a:stretch>
        </p:blipFill>
        <p:spPr>
          <a:xfrm>
            <a:off x="634625" y="1149725"/>
            <a:ext cx="8029575" cy="542925"/>
          </a:xfrm>
          <a:prstGeom prst="rect">
            <a:avLst/>
          </a:prstGeom>
          <a:noFill/>
          <a:ln>
            <a:noFill/>
          </a:ln>
        </p:spPr>
      </p:pic>
      <p:sp>
        <p:nvSpPr>
          <p:cNvPr id="380" name="Google Shape;380;p24"/>
          <p:cNvSpPr txBox="1"/>
          <p:nvPr>
            <p:ph idx="1" type="body"/>
          </p:nvPr>
        </p:nvSpPr>
        <p:spPr>
          <a:xfrm>
            <a:off x="540450" y="1633025"/>
            <a:ext cx="80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 2.    </a:t>
            </a:r>
            <a:r>
              <a:rPr lang="en" sz="1800"/>
              <a:t>Get number of </a:t>
            </a:r>
            <a:r>
              <a:rPr lang="en" sz="1800"/>
              <a:t>oysters that were alive at the time of measurement.</a:t>
            </a:r>
            <a:endParaRPr sz="1800">
              <a:solidFill>
                <a:schemeClr val="lt1"/>
              </a:solidFill>
            </a:endParaRPr>
          </a:p>
        </p:txBody>
      </p:sp>
      <p:sp>
        <p:nvSpPr>
          <p:cNvPr id="381" name="Google Shape;381;p24"/>
          <p:cNvSpPr txBox="1"/>
          <p:nvPr>
            <p:ph idx="1" type="body"/>
          </p:nvPr>
        </p:nvSpPr>
        <p:spPr>
          <a:xfrm>
            <a:off x="617875" y="3070125"/>
            <a:ext cx="80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 3.    Calculate the percentage of oysters alive</a:t>
            </a:r>
            <a:endParaRPr sz="1800">
              <a:solidFill>
                <a:schemeClr val="lt1"/>
              </a:solidFill>
            </a:endParaRPr>
          </a:p>
        </p:txBody>
      </p:sp>
      <p:pic>
        <p:nvPicPr>
          <p:cNvPr id="382" name="Google Shape;382;p24"/>
          <p:cNvPicPr preferRelativeResize="0"/>
          <p:nvPr/>
        </p:nvPicPr>
        <p:blipFill>
          <a:blip r:embed="rId5">
            <a:alphaModFix/>
          </a:blip>
          <a:stretch>
            <a:fillRect/>
          </a:stretch>
        </p:blipFill>
        <p:spPr>
          <a:xfrm>
            <a:off x="525063" y="3480525"/>
            <a:ext cx="8248650" cy="400050"/>
          </a:xfrm>
          <a:prstGeom prst="rect">
            <a:avLst/>
          </a:prstGeom>
          <a:noFill/>
          <a:ln>
            <a:noFill/>
          </a:ln>
        </p:spPr>
      </p:pic>
      <p:sp>
        <p:nvSpPr>
          <p:cNvPr id="383" name="Google Shape;383;p24"/>
          <p:cNvSpPr txBox="1"/>
          <p:nvPr>
            <p:ph idx="1" type="body"/>
          </p:nvPr>
        </p:nvSpPr>
        <p:spPr>
          <a:xfrm>
            <a:off x="617863" y="3843575"/>
            <a:ext cx="80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 4.    Merge everything together into one dataframe</a:t>
            </a:r>
            <a:endParaRPr sz="1800">
              <a:solidFill>
                <a:schemeClr val="lt1"/>
              </a:solidFill>
            </a:endParaRPr>
          </a:p>
        </p:txBody>
      </p:sp>
      <p:pic>
        <p:nvPicPr>
          <p:cNvPr id="384" name="Google Shape;384;p24"/>
          <p:cNvPicPr preferRelativeResize="0"/>
          <p:nvPr/>
        </p:nvPicPr>
        <p:blipFill>
          <a:blip r:embed="rId6">
            <a:alphaModFix/>
          </a:blip>
          <a:stretch>
            <a:fillRect/>
          </a:stretch>
        </p:blipFill>
        <p:spPr>
          <a:xfrm>
            <a:off x="540450" y="4203550"/>
            <a:ext cx="6257925" cy="5619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5"/>
          <p:cNvSpPr txBox="1"/>
          <p:nvPr>
            <p:ph type="title"/>
          </p:nvPr>
        </p:nvSpPr>
        <p:spPr>
          <a:xfrm>
            <a:off x="259350" y="197100"/>
            <a:ext cx="4996800" cy="115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Results</a:t>
            </a:r>
            <a:endParaRPr sz="7200"/>
          </a:p>
        </p:txBody>
      </p:sp>
      <p:pic>
        <p:nvPicPr>
          <p:cNvPr id="390" name="Google Shape;390;p25"/>
          <p:cNvPicPr preferRelativeResize="0"/>
          <p:nvPr/>
        </p:nvPicPr>
        <p:blipFill>
          <a:blip r:embed="rId3">
            <a:alphaModFix/>
          </a:blip>
          <a:stretch>
            <a:fillRect/>
          </a:stretch>
        </p:blipFill>
        <p:spPr>
          <a:xfrm>
            <a:off x="161250" y="1410925"/>
            <a:ext cx="5193000" cy="2321625"/>
          </a:xfrm>
          <a:prstGeom prst="rect">
            <a:avLst/>
          </a:prstGeom>
          <a:noFill/>
          <a:ln>
            <a:noFill/>
          </a:ln>
        </p:spPr>
      </p:pic>
      <p:pic>
        <p:nvPicPr>
          <p:cNvPr id="391" name="Google Shape;391;p25"/>
          <p:cNvPicPr preferRelativeResize="0"/>
          <p:nvPr/>
        </p:nvPicPr>
        <p:blipFill>
          <a:blip r:embed="rId4">
            <a:alphaModFix/>
          </a:blip>
          <a:stretch>
            <a:fillRect/>
          </a:stretch>
        </p:blipFill>
        <p:spPr>
          <a:xfrm>
            <a:off x="5491825" y="120299"/>
            <a:ext cx="3403825" cy="2451450"/>
          </a:xfrm>
          <a:prstGeom prst="rect">
            <a:avLst/>
          </a:prstGeom>
          <a:noFill/>
          <a:ln>
            <a:noFill/>
          </a:ln>
        </p:spPr>
      </p:pic>
      <p:pic>
        <p:nvPicPr>
          <p:cNvPr id="392" name="Google Shape;392;p25"/>
          <p:cNvPicPr preferRelativeResize="0"/>
          <p:nvPr/>
        </p:nvPicPr>
        <p:blipFill>
          <a:blip r:embed="rId5">
            <a:alphaModFix/>
          </a:blip>
          <a:stretch>
            <a:fillRect/>
          </a:stretch>
        </p:blipFill>
        <p:spPr>
          <a:xfrm>
            <a:off x="5491825" y="2509675"/>
            <a:ext cx="3403825" cy="2451450"/>
          </a:xfrm>
          <a:prstGeom prst="rect">
            <a:avLst/>
          </a:prstGeom>
          <a:noFill/>
          <a:ln>
            <a:noFill/>
          </a:ln>
        </p:spPr>
      </p:pic>
      <p:sp>
        <p:nvSpPr>
          <p:cNvPr id="393" name="Google Shape;393;p25"/>
          <p:cNvSpPr txBox="1"/>
          <p:nvPr>
            <p:ph idx="1" type="body"/>
          </p:nvPr>
        </p:nvSpPr>
        <p:spPr>
          <a:xfrm>
            <a:off x="161250" y="3864525"/>
            <a:ext cx="5087400" cy="1210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solidFill>
                  <a:srgbClr val="000000"/>
                </a:solidFill>
              </a:rPr>
              <a:t>As turbidity increases the percentage of oysters alive increases quadratically and as tds increases percentage of oysters alive decreases quadratically.</a:t>
            </a:r>
            <a:endParaRPr sz="1600">
              <a:solidFill>
                <a:srgbClr val="000000"/>
              </a:solidFill>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97" name="Shape 397"/>
        <p:cNvGrpSpPr/>
        <p:nvPr/>
      </p:nvGrpSpPr>
      <p:grpSpPr>
        <a:xfrm>
          <a:off x="0" y="0"/>
          <a:ext cx="0" cy="0"/>
          <a:chOff x="0" y="0"/>
          <a:chExt cx="0" cy="0"/>
        </a:xfrm>
      </p:grpSpPr>
      <p:sp>
        <p:nvSpPr>
          <p:cNvPr id="398" name="Google Shape;39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Experiences using real data   </a:t>
            </a:r>
            <a:endParaRPr/>
          </a:p>
        </p:txBody>
      </p:sp>
      <p:pic>
        <p:nvPicPr>
          <p:cNvPr id="399" name="Google Shape;399;p26"/>
          <p:cNvPicPr preferRelativeResize="0"/>
          <p:nvPr/>
        </p:nvPicPr>
        <p:blipFill rotWithShape="1">
          <a:blip r:embed="rId3">
            <a:alphaModFix/>
          </a:blip>
          <a:srcRect b="28767" l="29770" r="25129" t="24017"/>
          <a:stretch/>
        </p:blipFill>
        <p:spPr>
          <a:xfrm>
            <a:off x="2013600" y="1406175"/>
            <a:ext cx="5246602" cy="3432925"/>
          </a:xfrm>
          <a:prstGeom prst="rect">
            <a:avLst/>
          </a:prstGeom>
          <a:noFill/>
          <a:ln>
            <a:noFill/>
          </a:ln>
        </p:spPr>
      </p:pic>
      <p:sp>
        <p:nvSpPr>
          <p:cNvPr id="400" name="Google Shape;400;p26"/>
          <p:cNvSpPr txBox="1"/>
          <p:nvPr/>
        </p:nvSpPr>
        <p:spPr>
          <a:xfrm>
            <a:off x="-45825" y="48391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Ashley</a:t>
            </a:r>
            <a:endParaRPr sz="1100"/>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p:txBody>
      </p:sp>
      <p:sp>
        <p:nvSpPr>
          <p:cNvPr id="286" name="Google Shape;286;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want to research this to examine oysters’ </a:t>
            </a:r>
            <a:r>
              <a:rPr lang="en"/>
              <a:t>filtration</a:t>
            </a:r>
            <a:r>
              <a:rPr lang="en"/>
              <a:t> and get a better understanding on how frequent they filter the water. This way we can know when oysters are productive in filtration and know when is the best time to treat oysters when their actions start to slow down/change. </a:t>
            </a:r>
            <a:endParaRPr/>
          </a:p>
        </p:txBody>
      </p:sp>
      <p:pic>
        <p:nvPicPr>
          <p:cNvPr id="287" name="Google Shape;287;p14"/>
          <p:cNvPicPr preferRelativeResize="0"/>
          <p:nvPr/>
        </p:nvPicPr>
        <p:blipFill>
          <a:blip r:embed="rId3">
            <a:alphaModFix/>
          </a:blip>
          <a:stretch>
            <a:fillRect/>
          </a:stretch>
        </p:blipFill>
        <p:spPr>
          <a:xfrm>
            <a:off x="5555150" y="0"/>
            <a:ext cx="1417626" cy="1810224"/>
          </a:xfrm>
          <a:prstGeom prst="rect">
            <a:avLst/>
          </a:prstGeom>
          <a:noFill/>
          <a:ln>
            <a:noFill/>
          </a:ln>
        </p:spPr>
      </p:pic>
      <p:pic>
        <p:nvPicPr>
          <p:cNvPr id="288" name="Google Shape;288;p14"/>
          <p:cNvPicPr preferRelativeResize="0"/>
          <p:nvPr/>
        </p:nvPicPr>
        <p:blipFill>
          <a:blip r:embed="rId4">
            <a:alphaModFix/>
          </a:blip>
          <a:stretch>
            <a:fillRect/>
          </a:stretch>
        </p:blipFill>
        <p:spPr>
          <a:xfrm>
            <a:off x="3295525" y="3042825"/>
            <a:ext cx="4608350" cy="1772175"/>
          </a:xfrm>
          <a:prstGeom prst="rect">
            <a:avLst/>
          </a:prstGeom>
          <a:noFill/>
          <a:ln>
            <a:noFill/>
          </a:ln>
        </p:spPr>
      </p:pic>
      <p:sp>
        <p:nvSpPr>
          <p:cNvPr id="289" name="Google Shape;289;p14"/>
          <p:cNvSpPr txBox="1"/>
          <p:nvPr/>
        </p:nvSpPr>
        <p:spPr>
          <a:xfrm>
            <a:off x="108300" y="4680300"/>
            <a:ext cx="137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Aya</a:t>
            </a:r>
            <a:endParaRPr sz="12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3" name="Shape 293"/>
        <p:cNvGrpSpPr/>
        <p:nvPr/>
      </p:nvGrpSpPr>
      <p:grpSpPr>
        <a:xfrm>
          <a:off x="0" y="0"/>
          <a:ext cx="0" cy="0"/>
          <a:chOff x="0" y="0"/>
          <a:chExt cx="0" cy="0"/>
        </a:xfrm>
      </p:grpSpPr>
      <p:sp>
        <p:nvSpPr>
          <p:cNvPr id="294" name="Google Shape;294;p15"/>
          <p:cNvSpPr txBox="1"/>
          <p:nvPr>
            <p:ph idx="2" type="body"/>
          </p:nvPr>
        </p:nvSpPr>
        <p:spPr>
          <a:xfrm>
            <a:off x="5101300" y="1276375"/>
            <a:ext cx="3430500" cy="30099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chemeClr val="dk2"/>
              </a:buClr>
              <a:buSzPts val="1300"/>
              <a:buFont typeface="Nunito"/>
              <a:buChar char="●"/>
            </a:pPr>
            <a:r>
              <a:rPr lang="en"/>
              <a:t>Oysters filter water which uses the dissolved solids and algae as food source</a:t>
            </a:r>
            <a:endParaRPr/>
          </a:p>
          <a:p>
            <a:pPr indent="-317500" lvl="0" marL="457200" rtl="0" algn="l">
              <a:lnSpc>
                <a:spcPct val="100000"/>
              </a:lnSpc>
              <a:spcBef>
                <a:spcPts val="0"/>
              </a:spcBef>
              <a:spcAft>
                <a:spcPts val="0"/>
              </a:spcAft>
              <a:buClr>
                <a:srgbClr val="000000"/>
              </a:buClr>
              <a:buSzPts val="1400"/>
              <a:buFont typeface="Arial"/>
              <a:buChar char="●"/>
            </a:pPr>
            <a:r>
              <a:rPr lang="en"/>
              <a:t>Turbidity is defined as clarity in water</a:t>
            </a:r>
            <a:endParaRPr/>
          </a:p>
          <a:p>
            <a:pPr indent="-311150" lvl="0" marL="457200" rtl="0" algn="l">
              <a:lnSpc>
                <a:spcPct val="100000"/>
              </a:lnSpc>
              <a:spcBef>
                <a:spcPts val="0"/>
              </a:spcBef>
              <a:spcAft>
                <a:spcPts val="0"/>
              </a:spcAft>
              <a:buClr>
                <a:schemeClr val="dk2"/>
              </a:buClr>
              <a:buSzPts val="1300"/>
              <a:buFont typeface="Nunito"/>
              <a:buChar char="●"/>
            </a:pPr>
            <a:r>
              <a:rPr lang="en"/>
              <a:t>TDS would affect each other: TDS goes up and turbidity would go up = direct proportional relationship </a:t>
            </a:r>
            <a:endParaRPr/>
          </a:p>
          <a:p>
            <a:pPr indent="-311150" lvl="0" marL="457200" rtl="0" algn="l">
              <a:lnSpc>
                <a:spcPct val="100000"/>
              </a:lnSpc>
              <a:spcBef>
                <a:spcPts val="0"/>
              </a:spcBef>
              <a:spcAft>
                <a:spcPts val="0"/>
              </a:spcAft>
              <a:buClr>
                <a:schemeClr val="dk2"/>
              </a:buClr>
              <a:buSzPts val="1300"/>
              <a:buFont typeface="Nunito"/>
              <a:buChar char="●"/>
            </a:pPr>
            <a:r>
              <a:rPr lang="en"/>
              <a:t>Seasonally results would increase/decrease</a:t>
            </a:r>
            <a:endParaRPr/>
          </a:p>
          <a:p>
            <a:pPr indent="-317500" lvl="0" marL="457200" rtl="0" algn="l">
              <a:lnSpc>
                <a:spcPct val="100000"/>
              </a:lnSpc>
              <a:spcBef>
                <a:spcPts val="0"/>
              </a:spcBef>
              <a:spcAft>
                <a:spcPts val="0"/>
              </a:spcAft>
              <a:buClr>
                <a:srgbClr val="000000"/>
              </a:buClr>
              <a:buSzPts val="1400"/>
              <a:buFont typeface="Arial"/>
              <a:buChar char="●"/>
            </a:pPr>
            <a:r>
              <a:rPr lang="en"/>
              <a:t>Turbidity inhibits growth of plants and phytoplankton and degrades the  environment, so higher turbidity would cause survival rate of oysters to decrease</a:t>
            </a:r>
            <a:endParaRPr/>
          </a:p>
        </p:txBody>
      </p:sp>
      <p:sp>
        <p:nvSpPr>
          <p:cNvPr id="295" name="Google Shape;295;p15"/>
          <p:cNvSpPr txBox="1"/>
          <p:nvPr>
            <p:ph idx="1" type="subTitle"/>
          </p:nvPr>
        </p:nvSpPr>
        <p:spPr>
          <a:xfrm>
            <a:off x="1307325" y="794175"/>
            <a:ext cx="2672100" cy="61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Guess/Hypothesis</a:t>
            </a:r>
            <a:endParaRPr/>
          </a:p>
        </p:txBody>
      </p:sp>
      <p:pic>
        <p:nvPicPr>
          <p:cNvPr id="296" name="Google Shape;296;p15"/>
          <p:cNvPicPr preferRelativeResize="0"/>
          <p:nvPr/>
        </p:nvPicPr>
        <p:blipFill>
          <a:blip r:embed="rId3">
            <a:alphaModFix/>
          </a:blip>
          <a:stretch>
            <a:fillRect/>
          </a:stretch>
        </p:blipFill>
        <p:spPr>
          <a:xfrm>
            <a:off x="464325" y="1805225"/>
            <a:ext cx="3710841" cy="1985300"/>
          </a:xfrm>
          <a:prstGeom prst="rect">
            <a:avLst/>
          </a:prstGeom>
          <a:noFill/>
          <a:ln>
            <a:noFill/>
          </a:ln>
        </p:spPr>
      </p:pic>
      <p:sp>
        <p:nvSpPr>
          <p:cNvPr id="297" name="Google Shape;297;p15"/>
          <p:cNvSpPr txBox="1"/>
          <p:nvPr/>
        </p:nvSpPr>
        <p:spPr>
          <a:xfrm>
            <a:off x="68750" y="48685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melissa</a:t>
            </a:r>
            <a:endParaRPr sz="11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1" name="Shape 301"/>
        <p:cNvGrpSpPr/>
        <p:nvPr/>
      </p:nvGrpSpPr>
      <p:grpSpPr>
        <a:xfrm>
          <a:off x="0" y="0"/>
          <a:ext cx="0" cy="0"/>
          <a:chOff x="0" y="0"/>
          <a:chExt cx="0" cy="0"/>
        </a:xfrm>
      </p:grpSpPr>
      <p:sp>
        <p:nvSpPr>
          <p:cNvPr id="302" name="Google Shape;302;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20">
                <a:latin typeface="Times New Roman"/>
                <a:ea typeface="Times New Roman"/>
                <a:cs typeface="Times New Roman"/>
                <a:sym typeface="Times New Roman"/>
              </a:rPr>
              <a:t>Data from BOP </a:t>
            </a:r>
            <a:endParaRPr b="1" sz="2320">
              <a:latin typeface="Times New Roman"/>
              <a:ea typeface="Times New Roman"/>
              <a:cs typeface="Times New Roman"/>
              <a:sym typeface="Times New Roman"/>
            </a:endParaRPr>
          </a:p>
        </p:txBody>
      </p:sp>
      <p:pic>
        <p:nvPicPr>
          <p:cNvPr id="303" name="Google Shape;303;p16"/>
          <p:cNvPicPr preferRelativeResize="0"/>
          <p:nvPr/>
        </p:nvPicPr>
        <p:blipFill rotWithShape="1">
          <a:blip r:embed="rId3">
            <a:alphaModFix/>
          </a:blip>
          <a:srcRect b="31012" l="7412" r="62723" t="34509"/>
          <a:stretch/>
        </p:blipFill>
        <p:spPr>
          <a:xfrm>
            <a:off x="3113725" y="1531813"/>
            <a:ext cx="2294548" cy="1655690"/>
          </a:xfrm>
          <a:prstGeom prst="rect">
            <a:avLst/>
          </a:prstGeom>
          <a:noFill/>
          <a:ln>
            <a:noFill/>
          </a:ln>
        </p:spPr>
      </p:pic>
      <p:sp>
        <p:nvSpPr>
          <p:cNvPr id="304" name="Google Shape;304;p16"/>
          <p:cNvSpPr txBox="1"/>
          <p:nvPr/>
        </p:nvSpPr>
        <p:spPr>
          <a:xfrm>
            <a:off x="162375" y="3725125"/>
            <a:ext cx="8473800" cy="14484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n" sz="1150">
                <a:solidFill>
                  <a:schemeClr val="dk1"/>
                </a:solidFill>
                <a:highlight>
                  <a:srgbClr val="FFFFFE"/>
                </a:highlight>
                <a:latin typeface="Courier New"/>
                <a:ea typeface="Courier New"/>
                <a:cs typeface="Courier New"/>
                <a:sym typeface="Courier New"/>
              </a:rPr>
              <a:t>We’ve gathered data on the two factors; Turbidity and Total Dissolved Solids. We chose three different sites and three different samples from each of the site to graph. We tried gathering different times from Summer of June-August to near late Fall in around October-November.</a:t>
            </a:r>
            <a:endParaRPr sz="11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chemeClr val="dk1"/>
              </a:solidFill>
              <a:highlight>
                <a:srgbClr val="FFFFFE"/>
              </a:highlight>
              <a:latin typeface="Courier New"/>
              <a:ea typeface="Courier New"/>
              <a:cs typeface="Courier New"/>
              <a:sym typeface="Courier New"/>
            </a:endParaRPr>
          </a:p>
        </p:txBody>
      </p:sp>
      <p:pic>
        <p:nvPicPr>
          <p:cNvPr id="305" name="Google Shape;305;p16"/>
          <p:cNvPicPr preferRelativeResize="0"/>
          <p:nvPr/>
        </p:nvPicPr>
        <p:blipFill>
          <a:blip r:embed="rId4">
            <a:alphaModFix/>
          </a:blip>
          <a:stretch>
            <a:fillRect/>
          </a:stretch>
        </p:blipFill>
        <p:spPr>
          <a:xfrm>
            <a:off x="6047524" y="1461770"/>
            <a:ext cx="2752770" cy="1795775"/>
          </a:xfrm>
          <a:prstGeom prst="rect">
            <a:avLst/>
          </a:prstGeom>
          <a:noFill/>
          <a:ln>
            <a:noFill/>
          </a:ln>
        </p:spPr>
      </p:pic>
      <p:pic>
        <p:nvPicPr>
          <p:cNvPr id="306" name="Google Shape;306;p16"/>
          <p:cNvPicPr preferRelativeResize="0"/>
          <p:nvPr/>
        </p:nvPicPr>
        <p:blipFill>
          <a:blip r:embed="rId5">
            <a:alphaModFix/>
          </a:blip>
          <a:stretch>
            <a:fillRect/>
          </a:stretch>
        </p:blipFill>
        <p:spPr>
          <a:xfrm>
            <a:off x="357199" y="1022625"/>
            <a:ext cx="2583525" cy="2674075"/>
          </a:xfrm>
          <a:prstGeom prst="rect">
            <a:avLst/>
          </a:prstGeom>
          <a:noFill/>
          <a:ln>
            <a:noFill/>
          </a:ln>
        </p:spPr>
      </p:pic>
      <p:sp>
        <p:nvSpPr>
          <p:cNvPr id="307" name="Google Shape;307;p16"/>
          <p:cNvSpPr txBox="1"/>
          <p:nvPr/>
        </p:nvSpPr>
        <p:spPr>
          <a:xfrm>
            <a:off x="-59275"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melissa</a:t>
            </a:r>
            <a:endParaRPr sz="110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
        <p:nvSpPr>
          <p:cNvPr id="312" name="Google Shape;31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rgbClr val="EFEFEF"/>
                </a:solidFill>
                <a:latin typeface="Times New Roman"/>
                <a:ea typeface="Times New Roman"/>
                <a:cs typeface="Times New Roman"/>
                <a:sym typeface="Times New Roman"/>
              </a:rPr>
              <a:t>Data Science Process </a:t>
            </a:r>
            <a:endParaRPr b="1" sz="2420">
              <a:solidFill>
                <a:srgbClr val="EFEFEF"/>
              </a:solidFill>
              <a:latin typeface="Times New Roman"/>
              <a:ea typeface="Times New Roman"/>
              <a:cs typeface="Times New Roman"/>
              <a:sym typeface="Times New Roman"/>
            </a:endParaRPr>
          </a:p>
        </p:txBody>
      </p:sp>
      <p:sp>
        <p:nvSpPr>
          <p:cNvPr id="313" name="Google Shape;313;p17"/>
          <p:cNvSpPr txBox="1"/>
          <p:nvPr>
            <p:ph idx="1" type="body"/>
          </p:nvPr>
        </p:nvSpPr>
        <p:spPr>
          <a:xfrm>
            <a:off x="2827500" y="1374850"/>
            <a:ext cx="6316500" cy="335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The process of finding results in the data is not always easy. The first step is to ‘clean’ the data:</a:t>
            </a:r>
            <a:endParaRPr>
              <a:solidFill>
                <a:schemeClr val="lt1"/>
              </a:solidFill>
            </a:endParaRPr>
          </a:p>
          <a:p>
            <a:pPr indent="-304958" lvl="0" marL="457200" rtl="0" algn="l">
              <a:spcBef>
                <a:spcPts val="1200"/>
              </a:spcBef>
              <a:spcAft>
                <a:spcPts val="0"/>
              </a:spcAft>
              <a:buClr>
                <a:schemeClr val="lt1"/>
              </a:buClr>
              <a:buSzPct val="100000"/>
              <a:buChar char="●"/>
            </a:pPr>
            <a:r>
              <a:rPr lang="en">
                <a:solidFill>
                  <a:schemeClr val="lt1"/>
                </a:solidFill>
              </a:rPr>
              <a:t>Filling in </a:t>
            </a:r>
            <a:r>
              <a:rPr lang="en">
                <a:solidFill>
                  <a:schemeClr val="lt1"/>
                </a:solidFill>
              </a:rPr>
              <a:t>missing</a:t>
            </a:r>
            <a:r>
              <a:rPr lang="en">
                <a:solidFill>
                  <a:schemeClr val="lt1"/>
                </a:solidFill>
              </a:rPr>
              <a:t> values</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Making the labels formal</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Combining data</a:t>
            </a:r>
            <a:endParaRPr>
              <a:solidFill>
                <a:schemeClr val="lt1"/>
              </a:solidFill>
            </a:endParaRPr>
          </a:p>
          <a:p>
            <a:pPr indent="0" lvl="0" marL="0" rtl="0" algn="l">
              <a:spcBef>
                <a:spcPts val="1200"/>
              </a:spcBef>
              <a:spcAft>
                <a:spcPts val="0"/>
              </a:spcAft>
              <a:buNone/>
            </a:pPr>
            <a:r>
              <a:rPr lang="en">
                <a:solidFill>
                  <a:schemeClr val="lt1"/>
                </a:solidFill>
              </a:rPr>
              <a:t>After the data has been cleaned, it can be graphed. We can pick and choose a lot of the variables of the graphs:</a:t>
            </a:r>
            <a:endParaRPr>
              <a:solidFill>
                <a:schemeClr val="lt1"/>
              </a:solidFill>
            </a:endParaRPr>
          </a:p>
          <a:p>
            <a:pPr indent="-304958" lvl="0" marL="457200" rtl="0" algn="l">
              <a:spcBef>
                <a:spcPts val="1200"/>
              </a:spcBef>
              <a:spcAft>
                <a:spcPts val="0"/>
              </a:spcAft>
              <a:buClr>
                <a:schemeClr val="lt1"/>
              </a:buClr>
              <a:buSzPct val="100000"/>
              <a:buChar char="●"/>
            </a:pPr>
            <a:r>
              <a:rPr lang="en">
                <a:solidFill>
                  <a:schemeClr val="lt1"/>
                </a:solidFill>
              </a:rPr>
              <a:t>Type of </a:t>
            </a:r>
            <a:r>
              <a:rPr lang="en">
                <a:solidFill>
                  <a:schemeClr val="lt1"/>
                </a:solidFill>
              </a:rPr>
              <a:t>graph(s)</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Title</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Axes labels</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Tick</a:t>
            </a:r>
            <a:r>
              <a:rPr lang="en">
                <a:solidFill>
                  <a:schemeClr val="lt1"/>
                </a:solidFill>
              </a:rPr>
              <a:t> mark </a:t>
            </a:r>
            <a:r>
              <a:rPr lang="en">
                <a:solidFill>
                  <a:schemeClr val="lt1"/>
                </a:solidFill>
              </a:rPr>
              <a:t>labels</a:t>
            </a:r>
            <a:r>
              <a:rPr lang="en">
                <a:solidFill>
                  <a:schemeClr val="lt1"/>
                </a:solidFill>
              </a:rPr>
              <a:t> </a:t>
            </a:r>
            <a:endParaRPr>
              <a:solidFill>
                <a:schemeClr val="lt1"/>
              </a:solidFill>
            </a:endParaRPr>
          </a:p>
          <a:p>
            <a:pPr indent="-304958" lvl="0" marL="457200" rtl="0" algn="l">
              <a:spcBef>
                <a:spcPts val="0"/>
              </a:spcBef>
              <a:spcAft>
                <a:spcPts val="0"/>
              </a:spcAft>
              <a:buClr>
                <a:schemeClr val="lt1"/>
              </a:buClr>
              <a:buSzPct val="100000"/>
              <a:buChar char="●"/>
            </a:pPr>
            <a:r>
              <a:rPr lang="en">
                <a:solidFill>
                  <a:schemeClr val="lt1"/>
                </a:solidFill>
              </a:rPr>
              <a:t>Tick mark values</a:t>
            </a:r>
            <a:endParaRPr>
              <a:solidFill>
                <a:schemeClr val="lt1"/>
              </a:solidFill>
            </a:endParaRPr>
          </a:p>
          <a:p>
            <a:pPr indent="0" lvl="0" marL="0" rtl="0" algn="l">
              <a:spcBef>
                <a:spcPts val="1200"/>
              </a:spcBef>
              <a:spcAft>
                <a:spcPts val="1200"/>
              </a:spcAft>
              <a:buNone/>
            </a:pPr>
            <a:r>
              <a:rPr lang="en">
                <a:solidFill>
                  <a:schemeClr val="lt1"/>
                </a:solidFill>
              </a:rPr>
              <a:t>But for the most part when you’re just learning data science is about </a:t>
            </a:r>
            <a:r>
              <a:rPr lang="en">
                <a:solidFill>
                  <a:schemeClr val="lt1"/>
                </a:solidFill>
              </a:rPr>
              <a:t>experimenting</a:t>
            </a:r>
            <a:r>
              <a:rPr lang="en">
                <a:solidFill>
                  <a:schemeClr val="lt1"/>
                </a:solidFill>
              </a:rPr>
              <a:t> with the data and different ways to display it!</a:t>
            </a:r>
            <a:endParaRPr>
              <a:solidFill>
                <a:schemeClr val="lt1"/>
              </a:solidFill>
            </a:endParaRPr>
          </a:p>
        </p:txBody>
      </p:sp>
      <p:pic>
        <p:nvPicPr>
          <p:cNvPr descr="Bachelor of Science Degree in Data Science - Computational Mathematics,  Science and Engineering" id="314" name="Google Shape;314;p17"/>
          <p:cNvPicPr preferRelativeResize="0"/>
          <p:nvPr/>
        </p:nvPicPr>
        <p:blipFill>
          <a:blip r:embed="rId3">
            <a:alphaModFix/>
          </a:blip>
          <a:stretch>
            <a:fillRect/>
          </a:stretch>
        </p:blipFill>
        <p:spPr>
          <a:xfrm>
            <a:off x="0" y="1367095"/>
            <a:ext cx="3090875" cy="3193905"/>
          </a:xfrm>
          <a:prstGeom prst="rect">
            <a:avLst/>
          </a:prstGeom>
          <a:noFill/>
          <a:ln>
            <a:noFill/>
          </a:ln>
        </p:spPr>
      </p:pic>
      <p:sp>
        <p:nvSpPr>
          <p:cNvPr id="315" name="Google Shape;315;p17"/>
          <p:cNvSpPr txBox="1"/>
          <p:nvPr/>
        </p:nvSpPr>
        <p:spPr>
          <a:xfrm>
            <a:off x="0" y="4734250"/>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Aya</a:t>
            </a:r>
            <a:endParaRPr>
              <a:latin typeface="Nunito"/>
              <a:ea typeface="Nunito"/>
              <a:cs typeface="Nunito"/>
              <a:sym typeface="Nunit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8"/>
          <p:cNvSpPr txBox="1"/>
          <p:nvPr>
            <p:ph type="title"/>
          </p:nvPr>
        </p:nvSpPr>
        <p:spPr>
          <a:xfrm>
            <a:off x="824000" y="1613825"/>
            <a:ext cx="6850500" cy="22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Correlation between turbidity, TDS, and seasons</a:t>
            </a:r>
            <a:endParaRPr sz="72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420">
                <a:latin typeface="Times New Roman"/>
                <a:ea typeface="Times New Roman"/>
                <a:cs typeface="Times New Roman"/>
                <a:sym typeface="Times New Roman"/>
              </a:rPr>
              <a:t>Python Code</a:t>
            </a:r>
            <a:endParaRPr/>
          </a:p>
        </p:txBody>
      </p:sp>
      <p:sp>
        <p:nvSpPr>
          <p:cNvPr id="326" name="Google Shape;326;p19"/>
          <p:cNvSpPr txBox="1"/>
          <p:nvPr>
            <p:ph idx="1" type="body"/>
          </p:nvPr>
        </p:nvSpPr>
        <p:spPr>
          <a:xfrm>
            <a:off x="179050" y="1597875"/>
            <a:ext cx="3999900" cy="111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AutoNum type="arabicParenR"/>
            </a:pPr>
            <a:r>
              <a:rPr lang="en">
                <a:solidFill>
                  <a:schemeClr val="lt1"/>
                </a:solidFill>
              </a:rPr>
              <a:t>The code below displays the method behind displaying the turbidity and TDS by grouping them under specific columns. </a:t>
            </a:r>
            <a:endParaRPr>
              <a:solidFill>
                <a:schemeClr val="lt1"/>
              </a:solidFill>
            </a:endParaRPr>
          </a:p>
        </p:txBody>
      </p:sp>
      <p:sp>
        <p:nvSpPr>
          <p:cNvPr id="327" name="Google Shape;327;p19"/>
          <p:cNvSpPr txBox="1"/>
          <p:nvPr>
            <p:ph idx="2" type="body"/>
          </p:nvPr>
        </p:nvSpPr>
        <p:spPr>
          <a:xfrm>
            <a:off x="4852250" y="1597863"/>
            <a:ext cx="3999900" cy="14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2) </a:t>
            </a:r>
            <a:r>
              <a:rPr lang="en">
                <a:solidFill>
                  <a:schemeClr val="lt1"/>
                </a:solidFill>
              </a:rPr>
              <a:t>Above presents the process of graphing the values on a plot. </a:t>
            </a:r>
            <a:endParaRPr>
              <a:solidFill>
                <a:schemeClr val="lt1"/>
              </a:solidFill>
            </a:endParaRPr>
          </a:p>
          <a:p>
            <a:pPr indent="0" lvl="0" marL="0" rtl="0" algn="l">
              <a:spcBef>
                <a:spcPts val="1200"/>
              </a:spcBef>
              <a:spcAft>
                <a:spcPts val="0"/>
              </a:spcAft>
              <a:buNone/>
            </a:pPr>
            <a:r>
              <a:rPr lang="en">
                <a:solidFill>
                  <a:schemeClr val="lt1"/>
                </a:solidFill>
              </a:rPr>
              <a:t>Dependent Variable(y): Turbidity, TDS</a:t>
            </a:r>
            <a:endParaRPr>
              <a:solidFill>
                <a:schemeClr val="lt1"/>
              </a:solidFill>
            </a:endParaRPr>
          </a:p>
          <a:p>
            <a:pPr indent="0" lvl="0" marL="0" rtl="0" algn="l">
              <a:spcBef>
                <a:spcPts val="1200"/>
              </a:spcBef>
              <a:spcAft>
                <a:spcPts val="1200"/>
              </a:spcAft>
              <a:buNone/>
            </a:pPr>
            <a:r>
              <a:rPr lang="en">
                <a:solidFill>
                  <a:schemeClr val="lt1"/>
                </a:solidFill>
              </a:rPr>
              <a:t>Independent Variable(x): Time</a:t>
            </a:r>
            <a:endParaRPr>
              <a:solidFill>
                <a:schemeClr val="lt1"/>
              </a:solidFill>
            </a:endParaRPr>
          </a:p>
        </p:txBody>
      </p:sp>
      <p:pic>
        <p:nvPicPr>
          <p:cNvPr id="328" name="Google Shape;328;p19"/>
          <p:cNvPicPr preferRelativeResize="0"/>
          <p:nvPr/>
        </p:nvPicPr>
        <p:blipFill>
          <a:blip r:embed="rId3">
            <a:alphaModFix/>
          </a:blip>
          <a:stretch>
            <a:fillRect/>
          </a:stretch>
        </p:blipFill>
        <p:spPr>
          <a:xfrm>
            <a:off x="4371175" y="657465"/>
            <a:ext cx="4832400" cy="880285"/>
          </a:xfrm>
          <a:prstGeom prst="rect">
            <a:avLst/>
          </a:prstGeom>
          <a:noFill/>
          <a:ln>
            <a:noFill/>
          </a:ln>
        </p:spPr>
      </p:pic>
      <p:pic>
        <p:nvPicPr>
          <p:cNvPr id="329" name="Google Shape;329;p19"/>
          <p:cNvPicPr preferRelativeResize="0"/>
          <p:nvPr/>
        </p:nvPicPr>
        <p:blipFill>
          <a:blip r:embed="rId4">
            <a:alphaModFix/>
          </a:blip>
          <a:stretch>
            <a:fillRect/>
          </a:stretch>
        </p:blipFill>
        <p:spPr>
          <a:xfrm>
            <a:off x="0" y="2477275"/>
            <a:ext cx="4654401" cy="495150"/>
          </a:xfrm>
          <a:prstGeom prst="rect">
            <a:avLst/>
          </a:prstGeom>
          <a:noFill/>
          <a:ln>
            <a:noFill/>
          </a:ln>
        </p:spPr>
      </p:pic>
      <p:sp>
        <p:nvSpPr>
          <p:cNvPr id="330" name="Google Shape;330;p19"/>
          <p:cNvSpPr txBox="1"/>
          <p:nvPr>
            <p:ph idx="2" type="body"/>
          </p:nvPr>
        </p:nvSpPr>
        <p:spPr>
          <a:xfrm>
            <a:off x="1854750" y="3109700"/>
            <a:ext cx="5434500" cy="164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3) Below is the process of creating a subset of the general data. This was used both to divide the data into seasons (by </a:t>
            </a:r>
            <a:r>
              <a:rPr lang="en">
                <a:solidFill>
                  <a:schemeClr val="lt1"/>
                </a:solidFill>
              </a:rPr>
              <a:t>applying</a:t>
            </a:r>
            <a:r>
              <a:rPr lang="en">
                <a:solidFill>
                  <a:schemeClr val="lt1"/>
                </a:solidFill>
              </a:rPr>
              <a:t> a function over a column), and also into locations.</a:t>
            </a:r>
            <a:endParaRPr>
              <a:solidFill>
                <a:schemeClr val="lt1"/>
              </a:solidFill>
            </a:endParaRPr>
          </a:p>
        </p:txBody>
      </p:sp>
      <p:pic>
        <p:nvPicPr>
          <p:cNvPr id="331" name="Google Shape;331;p19"/>
          <p:cNvPicPr preferRelativeResize="0"/>
          <p:nvPr/>
        </p:nvPicPr>
        <p:blipFill rotWithShape="1">
          <a:blip r:embed="rId5">
            <a:alphaModFix/>
          </a:blip>
          <a:srcRect b="9559" l="0" r="0" t="0"/>
          <a:stretch/>
        </p:blipFill>
        <p:spPr>
          <a:xfrm>
            <a:off x="2241200" y="3969475"/>
            <a:ext cx="5155701" cy="495150"/>
          </a:xfrm>
          <a:prstGeom prst="rect">
            <a:avLst/>
          </a:prstGeom>
          <a:noFill/>
          <a:ln>
            <a:noFill/>
          </a:ln>
        </p:spPr>
      </p:pic>
      <p:pic>
        <p:nvPicPr>
          <p:cNvPr id="332" name="Google Shape;332;p19"/>
          <p:cNvPicPr preferRelativeResize="0"/>
          <p:nvPr/>
        </p:nvPicPr>
        <p:blipFill>
          <a:blip r:embed="rId6">
            <a:alphaModFix/>
          </a:blip>
          <a:stretch>
            <a:fillRect/>
          </a:stretch>
        </p:blipFill>
        <p:spPr>
          <a:xfrm>
            <a:off x="2241188" y="4464625"/>
            <a:ext cx="5972774" cy="623175"/>
          </a:xfrm>
          <a:prstGeom prst="rect">
            <a:avLst/>
          </a:prstGeom>
          <a:noFill/>
          <a:ln>
            <a:noFill/>
          </a:ln>
        </p:spPr>
      </p:pic>
      <p:sp>
        <p:nvSpPr>
          <p:cNvPr id="333" name="Google Shape;333;p19"/>
          <p:cNvSpPr txBox="1"/>
          <p:nvPr/>
        </p:nvSpPr>
        <p:spPr>
          <a:xfrm>
            <a:off x="38675" y="4688050"/>
            <a:ext cx="217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Brandon </a:t>
            </a:r>
            <a:endParaRPr sz="1200">
              <a:latin typeface="Nunito"/>
              <a:ea typeface="Nunito"/>
              <a:cs typeface="Nunito"/>
              <a:sym typeface="Nunit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1676400" y="-530200"/>
            <a:ext cx="4137000" cy="29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339" name="Google Shape;339;p20"/>
          <p:cNvSpPr txBox="1"/>
          <p:nvPr>
            <p:ph idx="1" type="body"/>
          </p:nvPr>
        </p:nvSpPr>
        <p:spPr>
          <a:xfrm>
            <a:off x="2809925" y="51525"/>
            <a:ext cx="3076800" cy="764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Graphs</a:t>
            </a:r>
            <a:endParaRPr sz="1800"/>
          </a:p>
        </p:txBody>
      </p:sp>
      <p:pic>
        <p:nvPicPr>
          <p:cNvPr id="340" name="Google Shape;340;p20"/>
          <p:cNvPicPr preferRelativeResize="0"/>
          <p:nvPr/>
        </p:nvPicPr>
        <p:blipFill>
          <a:blip r:embed="rId3">
            <a:alphaModFix/>
          </a:blip>
          <a:stretch>
            <a:fillRect/>
          </a:stretch>
        </p:blipFill>
        <p:spPr>
          <a:xfrm>
            <a:off x="267100" y="556500"/>
            <a:ext cx="2542825" cy="1798748"/>
          </a:xfrm>
          <a:prstGeom prst="rect">
            <a:avLst/>
          </a:prstGeom>
          <a:noFill/>
          <a:ln>
            <a:noFill/>
          </a:ln>
        </p:spPr>
      </p:pic>
      <p:pic>
        <p:nvPicPr>
          <p:cNvPr id="341" name="Google Shape;341;p20"/>
          <p:cNvPicPr preferRelativeResize="0"/>
          <p:nvPr/>
        </p:nvPicPr>
        <p:blipFill>
          <a:blip r:embed="rId4">
            <a:alphaModFix/>
          </a:blip>
          <a:stretch>
            <a:fillRect/>
          </a:stretch>
        </p:blipFill>
        <p:spPr>
          <a:xfrm>
            <a:off x="83800" y="2821050"/>
            <a:ext cx="2808675" cy="1942313"/>
          </a:xfrm>
          <a:prstGeom prst="rect">
            <a:avLst/>
          </a:prstGeom>
          <a:noFill/>
          <a:ln>
            <a:noFill/>
          </a:ln>
        </p:spPr>
      </p:pic>
      <p:pic>
        <p:nvPicPr>
          <p:cNvPr id="342" name="Google Shape;342;p20"/>
          <p:cNvPicPr preferRelativeResize="0"/>
          <p:nvPr/>
        </p:nvPicPr>
        <p:blipFill>
          <a:blip r:embed="rId5">
            <a:alphaModFix/>
          </a:blip>
          <a:stretch>
            <a:fillRect/>
          </a:stretch>
        </p:blipFill>
        <p:spPr>
          <a:xfrm>
            <a:off x="3148075" y="587500"/>
            <a:ext cx="2518143" cy="1767750"/>
          </a:xfrm>
          <a:prstGeom prst="rect">
            <a:avLst/>
          </a:prstGeom>
          <a:noFill/>
          <a:ln>
            <a:noFill/>
          </a:ln>
        </p:spPr>
      </p:pic>
      <p:pic>
        <p:nvPicPr>
          <p:cNvPr id="343" name="Google Shape;343;p20"/>
          <p:cNvPicPr preferRelativeResize="0"/>
          <p:nvPr/>
        </p:nvPicPr>
        <p:blipFill>
          <a:blip r:embed="rId6">
            <a:alphaModFix/>
          </a:blip>
          <a:stretch>
            <a:fillRect/>
          </a:stretch>
        </p:blipFill>
        <p:spPr>
          <a:xfrm>
            <a:off x="3148077" y="2854588"/>
            <a:ext cx="2738650" cy="1875246"/>
          </a:xfrm>
          <a:prstGeom prst="rect">
            <a:avLst/>
          </a:prstGeom>
          <a:noFill/>
          <a:ln>
            <a:noFill/>
          </a:ln>
        </p:spPr>
      </p:pic>
      <p:pic>
        <p:nvPicPr>
          <p:cNvPr id="344" name="Google Shape;344;p20"/>
          <p:cNvPicPr preferRelativeResize="0"/>
          <p:nvPr/>
        </p:nvPicPr>
        <p:blipFill>
          <a:blip r:embed="rId7">
            <a:alphaModFix/>
          </a:blip>
          <a:stretch>
            <a:fillRect/>
          </a:stretch>
        </p:blipFill>
        <p:spPr>
          <a:xfrm>
            <a:off x="6362827" y="2854600"/>
            <a:ext cx="2650898" cy="1875225"/>
          </a:xfrm>
          <a:prstGeom prst="rect">
            <a:avLst/>
          </a:prstGeom>
          <a:noFill/>
          <a:ln>
            <a:noFill/>
          </a:ln>
        </p:spPr>
      </p:pic>
      <p:pic>
        <p:nvPicPr>
          <p:cNvPr id="345" name="Google Shape;345;p20"/>
          <p:cNvPicPr preferRelativeResize="0"/>
          <p:nvPr/>
        </p:nvPicPr>
        <p:blipFill>
          <a:blip r:embed="rId8">
            <a:alphaModFix/>
          </a:blip>
          <a:stretch>
            <a:fillRect/>
          </a:stretch>
        </p:blipFill>
        <p:spPr>
          <a:xfrm>
            <a:off x="6282625" y="593338"/>
            <a:ext cx="2438725" cy="1725087"/>
          </a:xfrm>
          <a:prstGeom prst="rect">
            <a:avLst/>
          </a:prstGeom>
          <a:noFill/>
          <a:ln>
            <a:noFill/>
          </a:ln>
        </p:spPr>
      </p:pic>
      <p:sp>
        <p:nvSpPr>
          <p:cNvPr id="346" name="Google Shape;346;p20"/>
          <p:cNvSpPr txBox="1"/>
          <p:nvPr/>
        </p:nvSpPr>
        <p:spPr>
          <a:xfrm>
            <a:off x="38675" y="4688050"/>
            <a:ext cx="217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Brandon </a:t>
            </a:r>
            <a:endParaRPr sz="1200">
              <a:latin typeface="Nunito"/>
              <a:ea typeface="Nunito"/>
              <a:cs typeface="Nunito"/>
              <a:sym typeface="Nunito"/>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21"/>
          <p:cNvPicPr preferRelativeResize="0"/>
          <p:nvPr/>
        </p:nvPicPr>
        <p:blipFill>
          <a:blip r:embed="rId3">
            <a:alphaModFix/>
          </a:blip>
          <a:stretch>
            <a:fillRect/>
          </a:stretch>
        </p:blipFill>
        <p:spPr>
          <a:xfrm>
            <a:off x="-68450" y="152388"/>
            <a:ext cx="2974796" cy="1939300"/>
          </a:xfrm>
          <a:prstGeom prst="rect">
            <a:avLst/>
          </a:prstGeom>
          <a:noFill/>
          <a:ln>
            <a:noFill/>
          </a:ln>
        </p:spPr>
      </p:pic>
      <p:pic>
        <p:nvPicPr>
          <p:cNvPr id="352" name="Google Shape;352;p21"/>
          <p:cNvPicPr preferRelativeResize="0"/>
          <p:nvPr/>
        </p:nvPicPr>
        <p:blipFill>
          <a:blip r:embed="rId4">
            <a:alphaModFix/>
          </a:blip>
          <a:stretch>
            <a:fillRect/>
          </a:stretch>
        </p:blipFill>
        <p:spPr>
          <a:xfrm>
            <a:off x="115288" y="2291074"/>
            <a:ext cx="2607275" cy="1721700"/>
          </a:xfrm>
          <a:prstGeom prst="rect">
            <a:avLst/>
          </a:prstGeom>
          <a:noFill/>
          <a:ln>
            <a:noFill/>
          </a:ln>
        </p:spPr>
      </p:pic>
      <p:pic>
        <p:nvPicPr>
          <p:cNvPr id="353" name="Google Shape;353;p21"/>
          <p:cNvPicPr preferRelativeResize="0"/>
          <p:nvPr/>
        </p:nvPicPr>
        <p:blipFill>
          <a:blip r:embed="rId5">
            <a:alphaModFix/>
          </a:blip>
          <a:stretch>
            <a:fillRect/>
          </a:stretch>
        </p:blipFill>
        <p:spPr>
          <a:xfrm>
            <a:off x="2906338" y="152400"/>
            <a:ext cx="3119201" cy="1939304"/>
          </a:xfrm>
          <a:prstGeom prst="rect">
            <a:avLst/>
          </a:prstGeom>
          <a:noFill/>
          <a:ln>
            <a:noFill/>
          </a:ln>
        </p:spPr>
      </p:pic>
      <p:pic>
        <p:nvPicPr>
          <p:cNvPr id="354" name="Google Shape;354;p21"/>
          <p:cNvPicPr preferRelativeResize="0"/>
          <p:nvPr/>
        </p:nvPicPr>
        <p:blipFill>
          <a:blip r:embed="rId6">
            <a:alphaModFix/>
          </a:blip>
          <a:stretch>
            <a:fillRect/>
          </a:stretch>
        </p:blipFill>
        <p:spPr>
          <a:xfrm>
            <a:off x="3197125" y="2291075"/>
            <a:ext cx="2749739" cy="1721700"/>
          </a:xfrm>
          <a:prstGeom prst="rect">
            <a:avLst/>
          </a:prstGeom>
          <a:noFill/>
          <a:ln>
            <a:noFill/>
          </a:ln>
        </p:spPr>
      </p:pic>
      <p:pic>
        <p:nvPicPr>
          <p:cNvPr id="355" name="Google Shape;355;p21"/>
          <p:cNvPicPr preferRelativeResize="0"/>
          <p:nvPr/>
        </p:nvPicPr>
        <p:blipFill>
          <a:blip r:embed="rId7">
            <a:alphaModFix/>
          </a:blip>
          <a:stretch>
            <a:fillRect/>
          </a:stretch>
        </p:blipFill>
        <p:spPr>
          <a:xfrm>
            <a:off x="5988838" y="152400"/>
            <a:ext cx="3119224" cy="1999673"/>
          </a:xfrm>
          <a:prstGeom prst="rect">
            <a:avLst/>
          </a:prstGeom>
          <a:noFill/>
          <a:ln>
            <a:noFill/>
          </a:ln>
        </p:spPr>
      </p:pic>
      <p:pic>
        <p:nvPicPr>
          <p:cNvPr id="356" name="Google Shape;356;p21"/>
          <p:cNvPicPr preferRelativeResize="0"/>
          <p:nvPr/>
        </p:nvPicPr>
        <p:blipFill>
          <a:blip r:embed="rId8">
            <a:alphaModFix/>
          </a:blip>
          <a:stretch>
            <a:fillRect/>
          </a:stretch>
        </p:blipFill>
        <p:spPr>
          <a:xfrm>
            <a:off x="6266254" y="2319088"/>
            <a:ext cx="2564396" cy="1665675"/>
          </a:xfrm>
          <a:prstGeom prst="rect">
            <a:avLst/>
          </a:prstGeom>
          <a:noFill/>
          <a:ln>
            <a:noFill/>
          </a:ln>
        </p:spPr>
      </p:pic>
      <p:sp>
        <p:nvSpPr>
          <p:cNvPr id="357" name="Google Shape;357;p21"/>
          <p:cNvSpPr txBox="1"/>
          <p:nvPr/>
        </p:nvSpPr>
        <p:spPr>
          <a:xfrm>
            <a:off x="0" y="4734250"/>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Aya</a:t>
            </a:r>
            <a:endParaRPr>
              <a:latin typeface="Nunito"/>
              <a:ea typeface="Nunito"/>
              <a:cs typeface="Nunito"/>
              <a:sym typeface="Nunito"/>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